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handoutMasterIdLst>
    <p:handoutMasterId r:id="rId14"/>
  </p:handout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34587" autoAdjust="0"/>
    <p:restoredTop sz="94713" autoAdjust="0"/>
  </p:normalViewPr>
  <p:slideViewPr>
    <p:cSldViewPr>
      <p:cViewPr varScale="1">
        <p:scale>
          <a:sx n="59" d="100"/>
          <a:sy n="59" d="100"/>
        </p:scale>
        <p:origin x="-1182" y="-84"/>
      </p:cViewPr>
      <p:guideLst>
        <p:guide orient="horz" pos="2160"/>
        <p:guide pos="2880"/>
      </p:guideLst>
    </p:cSldViewPr>
  </p:slideViewPr>
  <p:outlineViewPr>
    <p:cViewPr>
      <p:scale>
        <a:sx n="33" d="100"/>
        <a:sy n="33" d="100"/>
      </p:scale>
      <p:origin x="0" y="0"/>
    </p:cViewPr>
  </p:outlineViewPr>
  <p:notesTextViewPr>
    <p:cViewPr>
      <p:scale>
        <a:sx n="100" d="100"/>
        <a:sy n="100" d="100"/>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4.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2.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D1D328A8-0BB4-4B49-AE3D-4BD27CF33FDD}" type="datetimeFigureOut">
              <a:rPr lang="en-US" smtClean="0"/>
              <a:t>10/4/2012</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FD7E87AA-C3B3-4C65-A180-CE2DB7C2F91A}" type="slidenum">
              <a:rPr lang="en-US" smtClean="0"/>
              <a:t>‹#›</a:t>
            </a:fld>
            <a:endParaRPr lang="en-US"/>
          </a:p>
        </p:txBody>
      </p:sp>
    </p:spTree>
    <p:extLst>
      <p:ext uri="{BB962C8B-B14F-4D97-AF65-F5344CB8AC3E}">
        <p14:creationId xmlns:p14="http://schemas.microsoft.com/office/powerpoint/2010/main" val="1866746108"/>
      </p:ext>
    </p:extLst>
  </p:cSld>
  <p:clrMap bg1="lt1" tx1="dk1" bg2="lt2" tx2="dk2" accent1="accent1" accent2="accent2" accent3="accent3" accent4="accent4" accent5="accent5" accent6="accent6" hlink="hlink" folHlink="folHlink"/>
</p:handout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6C8A981-5569-4938-9E1E-8EDDB4BE81FC}" type="datetimeFigureOut">
              <a:rPr lang="en-US" smtClean="0"/>
              <a:pPr/>
              <a:t>10/4/2012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D77B6-BF6E-46EB-9FBD-EFC973216E23}" type="slidenum">
              <a:rPr lang="en-US" smtClean="0"/>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C8A981-5569-4938-9E1E-8EDDB4BE81FC}" type="datetimeFigureOut">
              <a:rPr lang="en-US" smtClean="0"/>
              <a:pPr/>
              <a:t>10/4/2012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D77B6-BF6E-46EB-9FBD-EFC973216E23}"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C8A981-5569-4938-9E1E-8EDDB4BE81FC}" type="datetimeFigureOut">
              <a:rPr lang="en-US" smtClean="0"/>
              <a:pPr/>
              <a:t>10/4/2012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D77B6-BF6E-46EB-9FBD-EFC973216E23}"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6C8A981-5569-4938-9E1E-8EDDB4BE81FC}" type="datetimeFigureOut">
              <a:rPr lang="en-US" smtClean="0"/>
              <a:pPr/>
              <a:t>10/4/2012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D77B6-BF6E-46EB-9FBD-EFC973216E23}"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6C8A981-5569-4938-9E1E-8EDDB4BE81FC}" type="datetimeFigureOut">
              <a:rPr lang="en-US" smtClean="0"/>
              <a:pPr/>
              <a:t>10/4/2012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0E6D77B6-BF6E-46EB-9FBD-EFC973216E23}"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6C8A981-5569-4938-9E1E-8EDDB4BE81FC}" type="datetimeFigureOut">
              <a:rPr lang="en-US" smtClean="0"/>
              <a:pPr/>
              <a:t>10/4/2012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6D77B6-BF6E-46EB-9FBD-EFC973216E23}"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6C8A981-5569-4938-9E1E-8EDDB4BE81FC}" type="datetimeFigureOut">
              <a:rPr lang="en-US" smtClean="0"/>
              <a:pPr/>
              <a:t>10/4/2012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0E6D77B6-BF6E-46EB-9FBD-EFC973216E23}"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6C8A981-5569-4938-9E1E-8EDDB4BE81FC}" type="datetimeFigureOut">
              <a:rPr lang="en-US" smtClean="0"/>
              <a:pPr/>
              <a:t>10/4/2012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0E6D77B6-BF6E-46EB-9FBD-EFC973216E23}"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6C8A981-5569-4938-9E1E-8EDDB4BE81FC}" type="datetimeFigureOut">
              <a:rPr lang="en-US" smtClean="0"/>
              <a:pPr/>
              <a:t>10/4/2012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0E6D77B6-BF6E-46EB-9FBD-EFC973216E23}"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C8A981-5569-4938-9E1E-8EDDB4BE81FC}" type="datetimeFigureOut">
              <a:rPr lang="en-US" smtClean="0"/>
              <a:pPr/>
              <a:t>10/4/2012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6D77B6-BF6E-46EB-9FBD-EFC973216E23}"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6C8A981-5569-4938-9E1E-8EDDB4BE81FC}" type="datetimeFigureOut">
              <a:rPr lang="en-US" smtClean="0"/>
              <a:pPr/>
              <a:t>10/4/2012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0E6D77B6-BF6E-46EB-9FBD-EFC973216E23}"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6C8A981-5569-4938-9E1E-8EDDB4BE81FC}" type="datetimeFigureOut">
              <a:rPr lang="en-US" smtClean="0"/>
              <a:pPr/>
              <a:t>10/4/2012</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0E6D77B6-BF6E-46EB-9FBD-EFC973216E23}" type="slidenum">
              <a:rPr lang="en-US" smtClean="0"/>
              <a:pPr/>
              <a:t>‹#›</a:t>
            </a:fld>
            <a:endParaRPr 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22.jpeg"/><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8" Type="http://schemas.openxmlformats.org/officeDocument/2006/relationships/image" Target="../media/image4.wmf"/><Relationship Id="rId3" Type="http://schemas.openxmlformats.org/officeDocument/2006/relationships/slideLayout" Target="../slideLayouts/slideLayout2.xml"/><Relationship Id="rId7" Type="http://schemas.openxmlformats.org/officeDocument/2006/relationships/oleObject" Target="../embeddings/oleObject1.bin"/><Relationship Id="rId2" Type="http://schemas.openxmlformats.org/officeDocument/2006/relationships/video" Target="file:///C:\Users\Home\Videos\Where's%20Nye.mp4" TargetMode="External"/><Relationship Id="rId1" Type="http://schemas.openxmlformats.org/officeDocument/2006/relationships/vmlDrawing" Target="../drawings/vmlDrawing1.vml"/><Relationship Id="rId6" Type="http://schemas.openxmlformats.org/officeDocument/2006/relationships/hyperlink" Target="Where's%20Nye.avi" TargetMode="External"/><Relationship Id="rId5" Type="http://schemas.openxmlformats.org/officeDocument/2006/relationships/image" Target="../media/image5.png"/><Relationship Id="rId4" Type="http://schemas.openxmlformats.org/officeDocument/2006/relationships/image" Target="../media/image1.jpe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9.jpeg"/><Relationship Id="rId5" Type="http://schemas.openxmlformats.org/officeDocument/2006/relationships/image" Target="../media/image8.jpeg"/><Relationship Id="rId4" Type="http://schemas.openxmlformats.org/officeDocument/2006/relationships/image" Target="../media/image7.jpe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4.png"/><Relationship Id="rId4" Type="http://schemas.openxmlformats.org/officeDocument/2006/relationships/image" Target="../media/image13.jpeg"/></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jpeg"/><Relationship Id="rId1" Type="http://schemas.openxmlformats.org/officeDocument/2006/relationships/slideLayout" Target="../slideLayouts/slideLayout2.xml"/><Relationship Id="rId5" Type="http://schemas.openxmlformats.org/officeDocument/2006/relationships/image" Target="../media/image16.jpeg"/><Relationship Id="rId4" Type="http://schemas.openxmlformats.org/officeDocument/2006/relationships/image" Target="../media/image15.jpeg"/></Relationships>
</file>

<file path=ppt/slides/_rels/slide9.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19.jpeg"/><Relationship Id="rId5" Type="http://schemas.openxmlformats.org/officeDocument/2006/relationships/image" Target="../media/image18.jpeg"/><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p:cNvSpPr>
            <a:spLocks noGrp="1"/>
          </p:cNvSpPr>
          <p:nvPr>
            <p:ph type="ctrTitle"/>
          </p:nvPr>
        </p:nvSpPr>
        <p:spPr/>
        <p:txBody>
          <a:bodyPr/>
          <a:lstStyle/>
          <a:p>
            <a:endParaRPr lang="en-US"/>
          </a:p>
        </p:txBody>
      </p:sp>
      <p:sp>
        <p:nvSpPr>
          <p:cNvPr id="8" name="Subtitle 7"/>
          <p:cNvSpPr>
            <a:spLocks noGrp="1"/>
          </p:cNvSpPr>
          <p:nvPr>
            <p:ph type="subTitle" idx="1"/>
          </p:nvPr>
        </p:nvSpPr>
        <p:spPr/>
        <p:txBody>
          <a:bodyPr/>
          <a:lstStyle/>
          <a:p>
            <a:endParaRPr lang="en-US"/>
          </a:p>
        </p:txBody>
      </p:sp>
      <p:pic>
        <p:nvPicPr>
          <p:cNvPr id="5" name="Picture 4" descr="eagle_flying_web.jpg"/>
          <p:cNvPicPr>
            <a:picLocks noChangeAspect="1"/>
          </p:cNvPicPr>
          <p:nvPr/>
        </p:nvPicPr>
        <p:blipFill>
          <a:blip r:embed="rId2" cstate="print"/>
          <a:stretch>
            <a:fillRect/>
          </a:stretch>
        </p:blipFill>
        <p:spPr>
          <a:xfrm>
            <a:off x="0" y="0"/>
            <a:ext cx="9144000" cy="6858000"/>
          </a:xfrm>
          <a:prstGeom prst="rect">
            <a:avLst/>
          </a:prstGeom>
        </p:spPr>
      </p:pic>
      <p:sp>
        <p:nvSpPr>
          <p:cNvPr id="7" name="Rectangle 6"/>
          <p:cNvSpPr/>
          <p:nvPr/>
        </p:nvSpPr>
        <p:spPr>
          <a:xfrm>
            <a:off x="-457200" y="838200"/>
            <a:ext cx="7696200" cy="4524315"/>
          </a:xfrm>
          <a:prstGeom prst="rect">
            <a:avLst/>
          </a:prstGeom>
          <a:noFill/>
        </p:spPr>
        <p:txBody>
          <a:bodyPr wrap="square" lIns="91440" tIns="45720" rIns="91440" bIns="45720">
            <a:spAutoFit/>
            <a:scene3d>
              <a:camera prst="perspectiveContrastingRightFacing"/>
              <a:lightRig rig="soft" dir="tl">
                <a:rot lat="0" lon="0" rev="0"/>
              </a:lightRig>
            </a:scene3d>
            <a:sp3d contourW="25400" prstMaterial="matte">
              <a:bevelT w="25400" h="55880" prst="artDeco"/>
              <a:contourClr>
                <a:schemeClr val="accent2">
                  <a:tint val="20000"/>
                </a:schemeClr>
              </a:contourClr>
            </a:sp3d>
          </a:bodyPr>
          <a:lstStyle/>
          <a:p>
            <a:pPr algn="ctr"/>
            <a:r>
              <a:rPr lang="en-US" sz="7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60007" dist="310007" dir="7680000" sy="30000" kx="1300200" algn="ctr" rotWithShape="0">
                    <a:prstClr val="black">
                      <a:alpha val="32000"/>
                    </a:prstClr>
                  </a:outerShdw>
                </a:effectLst>
              </a:rPr>
              <a:t>Nye Eagles</a:t>
            </a:r>
          </a:p>
          <a:p>
            <a:pPr algn="ctr"/>
            <a:r>
              <a:rPr lang="en-US" sz="7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60007" dist="310007" dir="7680000" sy="30000" kx="1300200" algn="ctr" rotWithShape="0">
                    <a:prstClr val="black">
                      <a:alpha val="32000"/>
                    </a:prstClr>
                  </a:outerShdw>
                </a:effectLst>
              </a:rPr>
              <a:t>By: </a:t>
            </a:r>
            <a:r>
              <a:rPr lang="en-US" sz="7200" b="1" cap="none" spc="50" dirty="0" err="1" smtClean="0">
                <a:ln w="11430"/>
                <a:gradFill>
                  <a:gsLst>
                    <a:gs pos="25000">
                      <a:schemeClr val="accent2">
                        <a:satMod val="155000"/>
                      </a:schemeClr>
                    </a:gs>
                    <a:gs pos="100000">
                      <a:schemeClr val="accent2">
                        <a:shade val="45000"/>
                        <a:satMod val="165000"/>
                      </a:schemeClr>
                    </a:gs>
                  </a:gsLst>
                  <a:lin ang="5400000"/>
                </a:gradFill>
                <a:effectLst>
                  <a:outerShdw blurRad="60007" dist="310007" dir="7680000" sy="30000" kx="1300200" algn="ctr" rotWithShape="0">
                    <a:prstClr val="black">
                      <a:alpha val="32000"/>
                    </a:prstClr>
                  </a:outerShdw>
                </a:effectLst>
              </a:rPr>
              <a:t>Danian</a:t>
            </a:r>
            <a:r>
              <a:rPr lang="en-US" sz="7200" b="1" cap="none" spc="50" dirty="0" smtClean="0">
                <a:ln w="11430"/>
                <a:gradFill>
                  <a:gsLst>
                    <a:gs pos="25000">
                      <a:schemeClr val="accent2">
                        <a:satMod val="155000"/>
                      </a:schemeClr>
                    </a:gs>
                    <a:gs pos="100000">
                      <a:schemeClr val="accent2">
                        <a:shade val="45000"/>
                        <a:satMod val="165000"/>
                      </a:schemeClr>
                    </a:gs>
                  </a:gsLst>
                  <a:lin ang="5400000"/>
                </a:gradFill>
                <a:effectLst>
                  <a:outerShdw blurRad="60007" dist="310007" dir="7680000" sy="30000" kx="1300200" algn="ctr" rotWithShape="0">
                    <a:prstClr val="black">
                      <a:alpha val="32000"/>
                    </a:prstClr>
                  </a:outerShdw>
                </a:effectLst>
              </a:rPr>
              <a:t> Valdez</a:t>
            </a:r>
          </a:p>
          <a:p>
            <a:pPr algn="ctr"/>
            <a:r>
              <a:rPr lang="en-US" sz="7200" b="1" spc="50" dirty="0" smtClean="0">
                <a:ln w="11430"/>
                <a:gradFill>
                  <a:gsLst>
                    <a:gs pos="25000">
                      <a:schemeClr val="accent2">
                        <a:satMod val="155000"/>
                      </a:schemeClr>
                    </a:gs>
                    <a:gs pos="100000">
                      <a:schemeClr val="accent2">
                        <a:shade val="45000"/>
                        <a:satMod val="165000"/>
                      </a:schemeClr>
                    </a:gs>
                  </a:gsLst>
                  <a:lin ang="5400000"/>
                </a:gradFill>
                <a:effectLst>
                  <a:outerShdw blurRad="60007" dist="310007" dir="7680000" sy="30000" kx="1300200" algn="ctr" rotWithShape="0">
                    <a:prstClr val="black">
                      <a:alpha val="32000"/>
                    </a:prstClr>
                  </a:outerShdw>
                </a:effectLst>
              </a:rPr>
              <a:t>And Gabe Jimenez</a:t>
            </a:r>
          </a:p>
          <a:p>
            <a:pPr algn="ctr"/>
            <a:endParaRPr lang="en-US" sz="7200" b="1" cap="none" spc="50" dirty="0">
              <a:ln w="11430"/>
              <a:gradFill>
                <a:gsLst>
                  <a:gs pos="25000">
                    <a:schemeClr val="accent2">
                      <a:satMod val="155000"/>
                    </a:schemeClr>
                  </a:gs>
                  <a:gs pos="100000">
                    <a:schemeClr val="accent2">
                      <a:shade val="45000"/>
                      <a:satMod val="165000"/>
                    </a:schemeClr>
                  </a:gs>
                </a:gsLst>
                <a:lin ang="5400000"/>
              </a:gradFill>
              <a:effectLst>
                <a:outerShdw blurRad="60007" dist="310007" dir="7680000" sy="30000" kx="1300200" algn="ctr" rotWithShape="0">
                  <a:prstClr val="black">
                    <a:alpha val="32000"/>
                  </a:prstClr>
                </a:outerShdw>
              </a:effectLst>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eagle_flying_web.jpg"/>
          <p:cNvPicPr>
            <a:picLocks noGrp="1" noChangeAspect="1"/>
          </p:cNvPicPr>
          <p:nvPr>
            <p:ph idx="1"/>
          </p:nvPr>
        </p:nvPicPr>
        <p:blipFill>
          <a:blip r:embed="rId2" cstate="print"/>
          <a:stretch>
            <a:fillRect/>
          </a:stretch>
        </p:blipFill>
        <p:spPr>
          <a:xfrm>
            <a:off x="0" y="0"/>
            <a:ext cx="14122400" cy="10591800"/>
          </a:xfrm>
        </p:spPr>
      </p:pic>
      <p:pic>
        <p:nvPicPr>
          <p:cNvPr id="5" name="Picture 4" descr="pp tv.jpg"/>
          <p:cNvPicPr>
            <a:picLocks noChangeAspect="1"/>
          </p:cNvPicPr>
          <p:nvPr/>
        </p:nvPicPr>
        <p:blipFill>
          <a:blip r:embed="rId3" cstate="print"/>
          <a:stretch>
            <a:fillRect/>
          </a:stretch>
        </p:blipFill>
        <p:spPr>
          <a:xfrm>
            <a:off x="304800" y="304800"/>
            <a:ext cx="7010400" cy="6172200"/>
          </a:xfrm>
          <a:prstGeom prst="rect">
            <a:avLst/>
          </a:prstGeom>
        </p:spPr>
      </p:pic>
      <p:sp>
        <p:nvSpPr>
          <p:cNvPr id="6" name="TextBox 5"/>
          <p:cNvSpPr txBox="1"/>
          <p:nvPr/>
        </p:nvSpPr>
        <p:spPr>
          <a:xfrm>
            <a:off x="1981200" y="685800"/>
            <a:ext cx="3687548" cy="646331"/>
          </a:xfrm>
          <a:prstGeom prst="rect">
            <a:avLst/>
          </a:prstGeom>
          <a:noFill/>
        </p:spPr>
        <p:txBody>
          <a:bodyPr wrap="none" rtlCol="0">
            <a:spAutoFit/>
          </a:bodyPr>
          <a:lstStyle/>
          <a:p>
            <a:r>
              <a:rPr lang="en-US" sz="3600" b="1" dirty="0" smtClean="0">
                <a:solidFill>
                  <a:srgbClr val="FF0000"/>
                </a:solidFill>
                <a:effectLst>
                  <a:outerShdw blurRad="38100" dist="38100" dir="2700000" algn="tl">
                    <a:srgbClr val="000000">
                      <a:alpha val="43137"/>
                    </a:srgbClr>
                  </a:outerShdw>
                </a:effectLst>
              </a:rPr>
              <a:t>Technology at Nye</a:t>
            </a:r>
            <a:endParaRPr lang="en-US" b="1" dirty="0">
              <a:solidFill>
                <a:srgbClr val="FF0000"/>
              </a:solidFill>
              <a:effectLst>
                <a:outerShdw blurRad="38100" dist="38100" dir="2700000" algn="tl">
                  <a:srgbClr val="000000">
                    <a:alpha val="43137"/>
                  </a:srgbClr>
                </a:outerShdw>
              </a:effectLst>
            </a:endParaRPr>
          </a:p>
        </p:txBody>
      </p:sp>
      <p:sp>
        <p:nvSpPr>
          <p:cNvPr id="7" name="TextBox 6"/>
          <p:cNvSpPr txBox="1"/>
          <p:nvPr/>
        </p:nvSpPr>
        <p:spPr>
          <a:xfrm>
            <a:off x="1447800" y="1371600"/>
            <a:ext cx="4800600" cy="3970318"/>
          </a:xfrm>
          <a:prstGeom prst="rect">
            <a:avLst/>
          </a:prstGeom>
          <a:noFill/>
        </p:spPr>
        <p:txBody>
          <a:bodyPr wrap="square" rtlCol="0">
            <a:spAutoFit/>
          </a:bodyPr>
          <a:lstStyle/>
          <a:p>
            <a:pPr>
              <a:buFont typeface="Arial" pitchFamily="34" charset="0"/>
              <a:buChar char="•"/>
            </a:pPr>
            <a:r>
              <a:rPr lang="en-US" sz="2100" dirty="0" smtClean="0"/>
              <a:t> Nye students learn to make power points and use other presentation programs and use the many resources available to do research on the internet.</a:t>
            </a:r>
            <a:br>
              <a:rPr lang="en-US" sz="2100" dirty="0" smtClean="0"/>
            </a:br>
            <a:endParaRPr lang="en-US" sz="2100" dirty="0" smtClean="0"/>
          </a:p>
          <a:p>
            <a:pPr>
              <a:buFont typeface="Arial" pitchFamily="34" charset="0"/>
              <a:buChar char="•"/>
            </a:pPr>
            <a:r>
              <a:rPr lang="en-US" sz="2100" dirty="0" smtClean="0"/>
              <a:t> Other programs students learn to use are: word processing, Comic Life, </a:t>
            </a:r>
            <a:r>
              <a:rPr lang="en-US" sz="2100" dirty="0" err="1" smtClean="0"/>
              <a:t>imovie</a:t>
            </a:r>
            <a:r>
              <a:rPr lang="en-US" sz="2100" dirty="0" smtClean="0"/>
              <a:t>, Google Earth, and have smart board access.</a:t>
            </a:r>
            <a:br>
              <a:rPr lang="en-US" sz="2100" dirty="0" smtClean="0"/>
            </a:br>
            <a:endParaRPr lang="en-US" sz="2100" dirty="0" smtClean="0"/>
          </a:p>
          <a:p>
            <a:pPr>
              <a:buFont typeface="Arial" pitchFamily="34" charset="0"/>
              <a:buChar char="•"/>
            </a:pPr>
            <a:r>
              <a:rPr lang="en-US" sz="2100" dirty="0" smtClean="0"/>
              <a:t> Students also have the opportunity to design movies, podcasts, email and DVDs.</a:t>
            </a:r>
            <a:endParaRPr lang="en-US" sz="2100" dirty="0"/>
          </a:p>
        </p:txBody>
      </p:sp>
      <p:pic>
        <p:nvPicPr>
          <p:cNvPr id="22532" name="Picture 4" descr="http://t1.gstatic.com/images?q=tbn:ANd9GcTdXoA2otkS2LWfVk6c_8ztHD_JHZRqQFTDjgN9cqTT4bch6jKGmQ"/>
          <p:cNvPicPr>
            <a:picLocks noChangeAspect="1" noChangeArrowheads="1"/>
          </p:cNvPicPr>
          <p:nvPr/>
        </p:nvPicPr>
        <p:blipFill>
          <a:blip r:embed="rId4" cstate="print"/>
          <a:srcRect/>
          <a:stretch>
            <a:fillRect/>
          </a:stretch>
        </p:blipFill>
        <p:spPr bwMode="auto">
          <a:xfrm>
            <a:off x="6248401" y="1143000"/>
            <a:ext cx="2895599" cy="1981200"/>
          </a:xfrm>
          <a:prstGeom prst="rect">
            <a:avLst/>
          </a:prstGeom>
          <a:noFill/>
        </p:spPr>
      </p:pic>
      <p:pic>
        <p:nvPicPr>
          <p:cNvPr id="22534" name="Picture 6" descr="http://t2.gstatic.com/images?q=tbn:ANd9GcRrqX64KztiFjHEd8H2858QWTFvok_kLttNr1_sWjwqM-65IqG3vA"/>
          <p:cNvPicPr>
            <a:picLocks noChangeAspect="1" noChangeArrowheads="1"/>
          </p:cNvPicPr>
          <p:nvPr/>
        </p:nvPicPr>
        <p:blipFill>
          <a:blip r:embed="rId5" cstate="print"/>
          <a:srcRect/>
          <a:stretch>
            <a:fillRect/>
          </a:stretch>
        </p:blipFill>
        <p:spPr bwMode="auto">
          <a:xfrm>
            <a:off x="6400801" y="3200400"/>
            <a:ext cx="2743200" cy="2209800"/>
          </a:xfrm>
          <a:prstGeom prst="rect">
            <a:avLst/>
          </a:prstGeo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red_white_blue_faded.jpg"/>
          <p:cNvPicPr>
            <a:picLocks noGrp="1" noChangeAspect="1"/>
          </p:cNvPicPr>
          <p:nvPr>
            <p:ph idx="1"/>
          </p:nvPr>
        </p:nvPicPr>
        <p:blipFill>
          <a:blip r:embed="rId2" cstate="print"/>
          <a:stretch>
            <a:fillRect/>
          </a:stretch>
        </p:blipFill>
        <p:spPr>
          <a:xfrm>
            <a:off x="0" y="0"/>
            <a:ext cx="9144000" cy="6858000"/>
          </a:xfrm>
        </p:spPr>
      </p:pic>
      <p:sp>
        <p:nvSpPr>
          <p:cNvPr id="5" name="TextBox 4"/>
          <p:cNvSpPr txBox="1"/>
          <p:nvPr/>
        </p:nvSpPr>
        <p:spPr>
          <a:xfrm>
            <a:off x="3048000" y="304800"/>
            <a:ext cx="3233770" cy="1015663"/>
          </a:xfrm>
          <a:prstGeom prst="rect">
            <a:avLst/>
          </a:prstGeom>
          <a:noFill/>
        </p:spPr>
        <p:txBody>
          <a:bodyPr wrap="none" rtlCol="0">
            <a:spAutoFit/>
          </a:bodyPr>
          <a:lstStyle/>
          <a:p>
            <a:r>
              <a:rPr lang="en-US" sz="6000" b="1" dirty="0" smtClean="0">
                <a:effectLst>
                  <a:outerShdw blurRad="38100" dist="38100" dir="2700000" algn="tl">
                    <a:srgbClr val="000000">
                      <a:alpha val="43137"/>
                    </a:srgbClr>
                  </a:outerShdw>
                </a:effectLst>
              </a:rPr>
              <a:t>Summary</a:t>
            </a:r>
            <a:endParaRPr lang="en-US" sz="6000" b="1" dirty="0">
              <a:effectLst>
                <a:outerShdw blurRad="38100" dist="38100" dir="2700000" algn="tl">
                  <a:srgbClr val="000000">
                    <a:alpha val="43137"/>
                  </a:srgbClr>
                </a:outerShdw>
              </a:effectLst>
            </a:endParaRPr>
          </a:p>
        </p:txBody>
      </p:sp>
      <p:sp>
        <p:nvSpPr>
          <p:cNvPr id="6" name="TextBox 5"/>
          <p:cNvSpPr txBox="1"/>
          <p:nvPr/>
        </p:nvSpPr>
        <p:spPr>
          <a:xfrm>
            <a:off x="685800" y="1676400"/>
            <a:ext cx="7696200" cy="4093428"/>
          </a:xfrm>
          <a:prstGeom prst="rect">
            <a:avLst/>
          </a:prstGeom>
          <a:noFill/>
        </p:spPr>
        <p:txBody>
          <a:bodyPr wrap="square" rtlCol="0">
            <a:spAutoFit/>
          </a:bodyPr>
          <a:lstStyle/>
          <a:p>
            <a:pPr>
              <a:buFont typeface="Arial" pitchFamily="34" charset="0"/>
              <a:buChar char="•"/>
            </a:pPr>
            <a:r>
              <a:rPr lang="en-US" sz="2000" dirty="0" smtClean="0"/>
              <a:t> Nye prepares students to enter the real world by establishing an academic foundation that allows students to achieve success in all areas of education.</a:t>
            </a:r>
            <a:br>
              <a:rPr lang="en-US" sz="2000" dirty="0" smtClean="0"/>
            </a:br>
            <a:endParaRPr lang="en-US" sz="2000" dirty="0" smtClean="0"/>
          </a:p>
          <a:p>
            <a:pPr>
              <a:buFont typeface="Arial" pitchFamily="34" charset="0"/>
              <a:buChar char="•"/>
            </a:pPr>
            <a:r>
              <a:rPr lang="en-US" sz="2000" dirty="0"/>
              <a:t> </a:t>
            </a:r>
            <a:r>
              <a:rPr lang="en-US" sz="2000" dirty="0" smtClean="0"/>
              <a:t>Nye staff works towards meeting the needs of each student.</a:t>
            </a:r>
            <a:br>
              <a:rPr lang="en-US" sz="2000" dirty="0" smtClean="0"/>
            </a:br>
            <a:endParaRPr lang="en-US" sz="2000" dirty="0" smtClean="0"/>
          </a:p>
          <a:p>
            <a:pPr>
              <a:buFont typeface="Arial" pitchFamily="34" charset="0"/>
              <a:buChar char="•"/>
            </a:pPr>
            <a:r>
              <a:rPr lang="en-US" sz="2000" dirty="0"/>
              <a:t> </a:t>
            </a:r>
            <a:r>
              <a:rPr lang="en-US" sz="2000" dirty="0" smtClean="0"/>
              <a:t>Students learn how to construct projects to complete more than the computer standards required by the San Diego Unified School District so that every student leaves Nye prepared to use the advances in technology to his or her advantage.</a:t>
            </a:r>
            <a:br>
              <a:rPr lang="en-US" sz="2000" dirty="0" smtClean="0"/>
            </a:br>
            <a:endParaRPr lang="en-US" sz="2000" dirty="0" smtClean="0"/>
          </a:p>
          <a:p>
            <a:pPr>
              <a:buFont typeface="Arial" pitchFamily="34" charset="0"/>
              <a:buChar char="•"/>
            </a:pPr>
            <a:r>
              <a:rPr lang="en-US" sz="2000" dirty="0"/>
              <a:t> </a:t>
            </a:r>
            <a:r>
              <a:rPr lang="en-US" sz="2000" dirty="0" smtClean="0"/>
              <a:t>Students develop an appreciation for the arts, achieve academically, and practice how to work with others.</a:t>
            </a:r>
            <a:endParaRPr lang="en-US" sz="20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cloud-background.jpg"/>
          <p:cNvPicPr>
            <a:picLocks noGrp="1" noChangeAspect="1"/>
          </p:cNvPicPr>
          <p:nvPr>
            <p:ph idx="1"/>
          </p:nvPr>
        </p:nvPicPr>
        <p:blipFill>
          <a:blip r:embed="rId2" cstate="print"/>
          <a:stretch>
            <a:fillRect/>
          </a:stretch>
        </p:blipFill>
        <p:spPr>
          <a:xfrm>
            <a:off x="-1447800" y="-762000"/>
            <a:ext cx="11074399" cy="8305800"/>
          </a:xfrm>
        </p:spPr>
      </p:pic>
      <p:sp>
        <p:nvSpPr>
          <p:cNvPr id="5" name="TextBox 4"/>
          <p:cNvSpPr txBox="1"/>
          <p:nvPr/>
        </p:nvSpPr>
        <p:spPr>
          <a:xfrm>
            <a:off x="2895600" y="381000"/>
            <a:ext cx="2994731" cy="1107996"/>
          </a:xfrm>
          <a:prstGeom prst="rect">
            <a:avLst/>
          </a:prstGeom>
          <a:noFill/>
        </p:spPr>
        <p:txBody>
          <a:bodyPr wrap="none" rtlCol="0">
            <a:spAutoFit/>
          </a:bodyPr>
          <a:lstStyle/>
          <a:p>
            <a:r>
              <a:rPr lang="en-US" sz="6600" b="1" dirty="0" smtClean="0">
                <a:solidFill>
                  <a:srgbClr val="C00000"/>
                </a:solidFill>
                <a:effectLst>
                  <a:outerShdw blurRad="38100" dist="38100" dir="2700000" algn="tl">
                    <a:srgbClr val="000000">
                      <a:alpha val="43137"/>
                    </a:srgbClr>
                  </a:outerShdw>
                </a:effectLst>
              </a:rPr>
              <a:t>The End</a:t>
            </a:r>
            <a:endParaRPr lang="en-US" b="1" dirty="0">
              <a:solidFill>
                <a:srgbClr val="C00000"/>
              </a:solidFill>
              <a:effectLst>
                <a:outerShdw blurRad="38100" dist="38100" dir="2700000" algn="tl">
                  <a:srgbClr val="000000">
                    <a:alpha val="43137"/>
                  </a:srgbClr>
                </a:outerShdw>
              </a:effectLst>
            </a:endParaRPr>
          </a:p>
        </p:txBody>
      </p:sp>
      <p:pic>
        <p:nvPicPr>
          <p:cNvPr id="23560" name="Picture 8" descr="http://web.me.com/chlpb/Nye_Elementary/Home_files/shapeimage_1.png"/>
          <p:cNvPicPr>
            <a:picLocks noChangeAspect="1" noChangeArrowheads="1"/>
          </p:cNvPicPr>
          <p:nvPr/>
        </p:nvPicPr>
        <p:blipFill>
          <a:blip r:embed="rId3" cstate="print"/>
          <a:srcRect/>
          <a:stretch>
            <a:fillRect/>
          </a:stretch>
        </p:blipFill>
        <p:spPr bwMode="auto">
          <a:xfrm>
            <a:off x="2895600" y="1828800"/>
            <a:ext cx="3103414" cy="2438400"/>
          </a:xfrm>
          <a:prstGeom prst="rect">
            <a:avLst/>
          </a:prstGeom>
          <a:noFill/>
        </p:spPr>
      </p:pic>
      <p:sp>
        <p:nvSpPr>
          <p:cNvPr id="10" name="TextBox 9"/>
          <p:cNvSpPr txBox="1"/>
          <p:nvPr/>
        </p:nvSpPr>
        <p:spPr>
          <a:xfrm>
            <a:off x="3276600" y="4419600"/>
            <a:ext cx="2485104" cy="707886"/>
          </a:xfrm>
          <a:prstGeom prst="rect">
            <a:avLst/>
          </a:prstGeom>
          <a:noFill/>
        </p:spPr>
        <p:txBody>
          <a:bodyPr wrap="none" rtlCol="0">
            <a:spAutoFit/>
          </a:bodyPr>
          <a:lstStyle/>
          <a:p>
            <a:r>
              <a:rPr lang="en-US" sz="4000" dirty="0" smtClean="0"/>
              <a:t>Thank You!</a:t>
            </a:r>
            <a:endParaRPr lang="en-US"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eagle_flying_web.jpg"/>
          <p:cNvPicPr>
            <a:picLocks noGrp="1" noChangeAspect="1"/>
          </p:cNvPicPr>
          <p:nvPr>
            <p:ph idx="1"/>
          </p:nvPr>
        </p:nvPicPr>
        <p:blipFill>
          <a:blip r:embed="rId2" cstate="print"/>
          <a:stretch>
            <a:fillRect/>
          </a:stretch>
        </p:blipFill>
        <p:spPr>
          <a:xfrm>
            <a:off x="0" y="0"/>
            <a:ext cx="14224000" cy="10668000"/>
          </a:xfrm>
        </p:spPr>
      </p:pic>
      <p:pic>
        <p:nvPicPr>
          <p:cNvPr id="5" name="Picture 4" descr="pp2.jpg"/>
          <p:cNvPicPr>
            <a:picLocks noChangeAspect="1"/>
          </p:cNvPicPr>
          <p:nvPr/>
        </p:nvPicPr>
        <p:blipFill>
          <a:blip r:embed="rId3" cstate="print"/>
          <a:stretch>
            <a:fillRect/>
          </a:stretch>
        </p:blipFill>
        <p:spPr>
          <a:xfrm>
            <a:off x="315386" y="914400"/>
            <a:ext cx="6431245" cy="8610600"/>
          </a:xfrm>
          <a:prstGeom prst="rect">
            <a:avLst/>
          </a:prstGeom>
        </p:spPr>
      </p:pic>
      <p:sp>
        <p:nvSpPr>
          <p:cNvPr id="6" name="TextBox 5"/>
          <p:cNvSpPr txBox="1"/>
          <p:nvPr/>
        </p:nvSpPr>
        <p:spPr>
          <a:xfrm>
            <a:off x="1524000" y="1371600"/>
            <a:ext cx="3294300" cy="646331"/>
          </a:xfrm>
          <a:prstGeom prst="rect">
            <a:avLst/>
          </a:prstGeom>
          <a:noFill/>
        </p:spPr>
        <p:txBody>
          <a:bodyPr wrap="none" rtlCol="0">
            <a:spAutoFit/>
          </a:bodyPr>
          <a:lstStyle/>
          <a:p>
            <a:r>
              <a:rPr lang="en-US" sz="3600" b="1" dirty="0" smtClean="0">
                <a:solidFill>
                  <a:srgbClr val="002060"/>
                </a:solidFill>
                <a:effectLst>
                  <a:outerShdw blurRad="38100" dist="38100" dir="2700000" algn="tl">
                    <a:srgbClr val="000000">
                      <a:alpha val="43137"/>
                    </a:srgbClr>
                  </a:outerShdw>
                </a:effectLst>
              </a:rPr>
              <a:t>Facts About Nye</a:t>
            </a:r>
            <a:endParaRPr lang="en-US" sz="3600" b="1" dirty="0">
              <a:solidFill>
                <a:srgbClr val="002060"/>
              </a:solidFill>
              <a:effectLst>
                <a:outerShdw blurRad="38100" dist="38100" dir="2700000" algn="tl">
                  <a:srgbClr val="000000">
                    <a:alpha val="43137"/>
                  </a:srgbClr>
                </a:outerShdw>
              </a:effectLst>
            </a:endParaRPr>
          </a:p>
        </p:txBody>
      </p:sp>
      <p:pic>
        <p:nvPicPr>
          <p:cNvPr id="1028" name="Picture 4" descr="http://web.me.com/chlpb/Nye_Elementary/Founder_files/marthanye1a.jpg"/>
          <p:cNvPicPr>
            <a:picLocks noChangeAspect="1" noChangeArrowheads="1"/>
          </p:cNvPicPr>
          <p:nvPr/>
        </p:nvPicPr>
        <p:blipFill>
          <a:blip r:embed="rId4" cstate="print"/>
          <a:srcRect/>
          <a:stretch>
            <a:fillRect/>
          </a:stretch>
        </p:blipFill>
        <p:spPr bwMode="auto">
          <a:xfrm>
            <a:off x="6545759" y="1905000"/>
            <a:ext cx="2598241" cy="3276600"/>
          </a:xfrm>
          <a:prstGeom prst="rect">
            <a:avLst/>
          </a:prstGeom>
          <a:noFill/>
        </p:spPr>
      </p:pic>
      <p:sp>
        <p:nvSpPr>
          <p:cNvPr id="9" name="TextBox 8"/>
          <p:cNvSpPr txBox="1"/>
          <p:nvPr/>
        </p:nvSpPr>
        <p:spPr>
          <a:xfrm>
            <a:off x="1447800" y="1981200"/>
            <a:ext cx="5105400" cy="4708981"/>
          </a:xfrm>
          <a:prstGeom prst="rect">
            <a:avLst/>
          </a:prstGeom>
          <a:noFill/>
        </p:spPr>
        <p:txBody>
          <a:bodyPr wrap="square" rtlCol="0">
            <a:spAutoFit/>
          </a:bodyPr>
          <a:lstStyle/>
          <a:p>
            <a:pPr>
              <a:buFont typeface="Arial" pitchFamily="34" charset="0"/>
              <a:buChar char="•"/>
            </a:pPr>
            <a:r>
              <a:rPr lang="en-US" sz="2000" dirty="0" smtClean="0"/>
              <a:t> Nye Elementary was named after Martha Nye who was known for bringing families from different places together to work towards the common good of all.</a:t>
            </a:r>
            <a:br>
              <a:rPr lang="en-US" sz="2000" dirty="0" smtClean="0"/>
            </a:br>
            <a:endParaRPr lang="en-US" sz="2000" dirty="0" smtClean="0"/>
          </a:p>
          <a:p>
            <a:pPr>
              <a:buFont typeface="Arial" pitchFamily="34" charset="0"/>
              <a:buChar char="•"/>
            </a:pPr>
            <a:r>
              <a:rPr lang="en-US" sz="2000" dirty="0"/>
              <a:t> </a:t>
            </a:r>
            <a:r>
              <a:rPr lang="en-US" sz="2000" dirty="0" smtClean="0"/>
              <a:t>Martha Nye was the principal of Stockton Elementary, which is now called Martin Luther King Elementary.</a:t>
            </a:r>
          </a:p>
          <a:p>
            <a:endParaRPr lang="en-US" sz="2000" dirty="0" smtClean="0"/>
          </a:p>
          <a:p>
            <a:pPr>
              <a:buFont typeface="Arial" pitchFamily="34" charset="0"/>
              <a:buChar char="•"/>
            </a:pPr>
            <a:r>
              <a:rPr lang="en-US" sz="2000" dirty="0" smtClean="0"/>
              <a:t>She worked for the school district for 24 years.</a:t>
            </a:r>
            <a:br>
              <a:rPr lang="en-US" sz="2000" dirty="0" smtClean="0"/>
            </a:br>
            <a:endParaRPr lang="en-US" sz="2000" dirty="0" smtClean="0"/>
          </a:p>
          <a:p>
            <a:pPr>
              <a:buFont typeface="Arial" pitchFamily="34" charset="0"/>
              <a:buChar char="•"/>
            </a:pPr>
            <a:r>
              <a:rPr lang="en-US" sz="2000" dirty="0"/>
              <a:t> </a:t>
            </a:r>
            <a:r>
              <a:rPr lang="en-US" sz="2000" dirty="0" smtClean="0"/>
              <a:t>Nye Elementary continues Martha’s dream of creating a place to promote learning through  excellent “communication, cooperation, and respect for diversity.”</a:t>
            </a:r>
            <a:endParaRPr lang="en-US" sz="2000" dirty="0"/>
          </a:p>
        </p:txBody>
      </p:sp>
      <p:sp>
        <p:nvSpPr>
          <p:cNvPr id="10" name="TextBox 9"/>
          <p:cNvSpPr txBox="1"/>
          <p:nvPr/>
        </p:nvSpPr>
        <p:spPr>
          <a:xfrm>
            <a:off x="7162800" y="4800600"/>
            <a:ext cx="1326645" cy="369332"/>
          </a:xfrm>
          <a:prstGeom prst="rect">
            <a:avLst/>
          </a:prstGeom>
          <a:noFill/>
        </p:spPr>
        <p:txBody>
          <a:bodyPr wrap="none" rtlCol="0">
            <a:spAutoFit/>
          </a:bodyPr>
          <a:lstStyle/>
          <a:p>
            <a:r>
              <a:rPr lang="en-US" b="1" dirty="0" smtClean="0">
                <a:solidFill>
                  <a:schemeClr val="bg1"/>
                </a:solidFill>
              </a:rPr>
              <a:t>Martha Nye</a:t>
            </a:r>
            <a:endParaRPr lang="en-US" b="1" dirty="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eagle_flying_web.jpg"/>
          <p:cNvPicPr>
            <a:picLocks noGrp="1" noChangeAspect="1"/>
          </p:cNvPicPr>
          <p:nvPr>
            <p:ph idx="1"/>
          </p:nvPr>
        </p:nvPicPr>
        <p:blipFill>
          <a:blip r:embed="rId4" cstate="print"/>
          <a:stretch>
            <a:fillRect/>
          </a:stretch>
        </p:blipFill>
        <p:spPr>
          <a:xfrm>
            <a:off x="0" y="0"/>
            <a:ext cx="15443200" cy="11582400"/>
          </a:xfrm>
        </p:spPr>
      </p:pic>
      <p:pic>
        <p:nvPicPr>
          <p:cNvPr id="5" name="Where's Nye.mp4">
            <a:hlinkClick r:id="" action="ppaction://media"/>
          </p:cNvPr>
          <p:cNvPicPr>
            <a:picLocks noRot="1" noChangeAspect="1"/>
          </p:cNvPicPr>
          <p:nvPr>
            <a:videoFile r:link="rId2"/>
          </p:nvPr>
        </p:nvPicPr>
        <p:blipFill>
          <a:blip r:embed="rId5" cstate="print"/>
          <a:stretch>
            <a:fillRect/>
          </a:stretch>
        </p:blipFill>
        <p:spPr>
          <a:xfrm>
            <a:off x="457200" y="1962150"/>
            <a:ext cx="4800600" cy="3600450"/>
          </a:xfrm>
          <a:prstGeom prst="rect">
            <a:avLst/>
          </a:prstGeom>
        </p:spPr>
      </p:pic>
      <p:sp>
        <p:nvSpPr>
          <p:cNvPr id="6" name="TextBox 5"/>
          <p:cNvSpPr txBox="1"/>
          <p:nvPr/>
        </p:nvSpPr>
        <p:spPr>
          <a:xfrm>
            <a:off x="2209800" y="304800"/>
            <a:ext cx="4787208" cy="1015663"/>
          </a:xfrm>
          <a:prstGeom prst="rect">
            <a:avLst/>
          </a:prstGeom>
          <a:noFill/>
        </p:spPr>
        <p:txBody>
          <a:bodyPr wrap="none" rtlCol="0">
            <a:spAutoFit/>
          </a:bodyPr>
          <a:lstStyle/>
          <a:p>
            <a:r>
              <a:rPr lang="en-US" sz="6000" b="1" dirty="0" smtClean="0">
                <a:solidFill>
                  <a:srgbClr val="C00000"/>
                </a:solidFill>
                <a:effectLst>
                  <a:outerShdw blurRad="38100" dist="38100" dir="2700000" algn="tl">
                    <a:srgbClr val="000000">
                      <a:alpha val="43137"/>
                    </a:srgbClr>
                  </a:outerShdw>
                </a:effectLst>
              </a:rPr>
              <a:t>Where is Nye?</a:t>
            </a:r>
            <a:endParaRPr lang="en-US" sz="2800" b="1" dirty="0">
              <a:solidFill>
                <a:srgbClr val="C00000"/>
              </a:solidFill>
              <a:effectLst>
                <a:outerShdw blurRad="38100" dist="38100" dir="2700000" algn="tl">
                  <a:srgbClr val="000000">
                    <a:alpha val="43137"/>
                  </a:srgbClr>
                </a:outerShdw>
              </a:effectLst>
            </a:endParaRPr>
          </a:p>
        </p:txBody>
      </p:sp>
      <p:sp>
        <p:nvSpPr>
          <p:cNvPr id="8" name="TextBox 7"/>
          <p:cNvSpPr txBox="1"/>
          <p:nvPr/>
        </p:nvSpPr>
        <p:spPr>
          <a:xfrm>
            <a:off x="5410201" y="2895600"/>
            <a:ext cx="3352799" cy="1815882"/>
          </a:xfrm>
          <a:prstGeom prst="rect">
            <a:avLst/>
          </a:prstGeom>
        </p:spPr>
        <p:style>
          <a:lnRef idx="0">
            <a:schemeClr val="accent2"/>
          </a:lnRef>
          <a:fillRef idx="3">
            <a:schemeClr val="accent2"/>
          </a:fillRef>
          <a:effectRef idx="3">
            <a:schemeClr val="accent2"/>
          </a:effectRef>
          <a:fontRef idx="minor">
            <a:schemeClr val="lt1"/>
          </a:fontRef>
        </p:style>
        <p:txBody>
          <a:bodyPr wrap="square" rtlCol="0">
            <a:spAutoFit/>
          </a:bodyPr>
          <a:lstStyle/>
          <a:p>
            <a:r>
              <a:rPr lang="en-US" sz="2800" dirty="0" smtClean="0"/>
              <a:t>Nye is located at:</a:t>
            </a:r>
          </a:p>
          <a:p>
            <a:r>
              <a:rPr lang="en-US" sz="2800" dirty="0" smtClean="0"/>
              <a:t>981 Valencia Parkway</a:t>
            </a:r>
          </a:p>
          <a:p>
            <a:r>
              <a:rPr lang="en-US" sz="2800" dirty="0" smtClean="0"/>
              <a:t>San Diego, CA </a:t>
            </a:r>
            <a:br>
              <a:rPr lang="en-US" sz="2800" dirty="0" smtClean="0"/>
            </a:br>
            <a:r>
              <a:rPr lang="en-US" sz="2800" dirty="0" smtClean="0"/>
              <a:t>92114</a:t>
            </a:r>
            <a:endParaRPr lang="en-US" sz="2800" dirty="0"/>
          </a:p>
        </p:txBody>
      </p:sp>
      <p:graphicFrame>
        <p:nvGraphicFramePr>
          <p:cNvPr id="1026" name="Object 2">
            <a:hlinkClick r:id="rId6" action="ppaction://hlinkfile"/>
          </p:cNvPr>
          <p:cNvGraphicFramePr>
            <a:graphicFrameLocks noChangeAspect="1"/>
          </p:cNvGraphicFramePr>
          <p:nvPr/>
        </p:nvGraphicFramePr>
        <p:xfrm>
          <a:off x="1219200" y="2667000"/>
          <a:ext cx="3124470" cy="2362200"/>
        </p:xfrm>
        <a:graphic>
          <a:graphicData uri="http://schemas.openxmlformats.org/presentationml/2006/ole">
            <mc:AlternateContent xmlns:mc="http://schemas.openxmlformats.org/markup-compatibility/2006">
              <mc:Choice xmlns:v="urn:schemas-microsoft-com:vml" Requires="v">
                <p:oleObj spid="_x0000_s1027" name="Packager Shell Object" showAsIcon="1" r:id="rId7" imgW="1345680" imgH="685800" progId="Package">
                  <p:embed/>
                </p:oleObj>
              </mc:Choice>
              <mc:Fallback>
                <p:oleObj name="Packager Shell Object" showAsIcon="1" r:id="rId7" imgW="1345680" imgH="685800" progId="Package">
                  <p:embed/>
                  <p:pic>
                    <p:nvPicPr>
                      <p:cNvPr id="0" name="Picture 2"/>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1219200" y="2667000"/>
                        <a:ext cx="3124470" cy="2362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oleObj>
              </mc:Fallback>
            </mc:AlternateContent>
          </a:graphicData>
        </a:graphic>
      </p:graphicFrame>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p:cTn id="7" fill="hold" display="0">
                  <p:stCondLst>
                    <p:cond delay="indefinite"/>
                  </p:stCondLst>
                  <p:endCondLst>
                    <p:cond evt="onNext" delay="0">
                      <p:tgtEl>
                        <p:sldTgt/>
                      </p:tgtEl>
                    </p:cond>
                    <p:cond evt="onPrev" delay="0">
                      <p:tgtEl>
                        <p:sldTgt/>
                      </p:tgtEl>
                    </p:cond>
                  </p:endCondLst>
                </p:cTn>
                <p:tgtEl>
                  <p:spTgt spid="5"/>
                </p:tgtEl>
              </p:cMediaNode>
            </p:video>
            <p:seq concurrent="1" nextAc="seek">
              <p:cTn id="8" restart="whenNotActive" fill="hold" evtFilter="cancelBubble" nodeType="interactiveSeq">
                <p:stCondLst>
                  <p:cond evt="onClick" delay="0">
                    <p:tgtEl>
                      <p:spTgt spid="5"/>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eagle_flying_web.jpg"/>
          <p:cNvPicPr>
            <a:picLocks noGrp="1" noChangeAspect="1"/>
          </p:cNvPicPr>
          <p:nvPr>
            <p:ph idx="1"/>
          </p:nvPr>
        </p:nvPicPr>
        <p:blipFill>
          <a:blip r:embed="rId2" cstate="print"/>
          <a:stretch>
            <a:fillRect/>
          </a:stretch>
        </p:blipFill>
        <p:spPr>
          <a:xfrm>
            <a:off x="0" y="0"/>
            <a:ext cx="14224000" cy="10668000"/>
          </a:xfrm>
        </p:spPr>
      </p:pic>
      <p:sp>
        <p:nvSpPr>
          <p:cNvPr id="5" name="TextBox 4"/>
          <p:cNvSpPr txBox="1"/>
          <p:nvPr/>
        </p:nvSpPr>
        <p:spPr>
          <a:xfrm>
            <a:off x="2057400" y="228600"/>
            <a:ext cx="5650265" cy="1015663"/>
          </a:xfrm>
          <a:prstGeom prst="rect">
            <a:avLst/>
          </a:prstGeom>
          <a:noFill/>
        </p:spPr>
        <p:txBody>
          <a:bodyPr wrap="none" rtlCol="0">
            <a:spAutoFit/>
          </a:bodyPr>
          <a:lstStyle/>
          <a:p>
            <a:r>
              <a:rPr lang="en-US" sz="6000" b="1" dirty="0" smtClean="0">
                <a:solidFill>
                  <a:srgbClr val="C00000"/>
                </a:solidFill>
                <a:effectLst>
                  <a:outerShdw blurRad="38100" dist="38100" dir="2700000" algn="tl">
                    <a:srgbClr val="000000">
                      <a:alpha val="43137"/>
                    </a:srgbClr>
                  </a:outerShdw>
                </a:effectLst>
              </a:rPr>
              <a:t>Physical Features</a:t>
            </a:r>
            <a:endParaRPr lang="en-US" sz="6000" b="1" dirty="0">
              <a:solidFill>
                <a:srgbClr val="C00000"/>
              </a:solidFill>
              <a:effectLst>
                <a:outerShdw blurRad="38100" dist="38100" dir="2700000" algn="tl">
                  <a:srgbClr val="000000">
                    <a:alpha val="43137"/>
                  </a:srgbClr>
                </a:outerShdw>
              </a:effectLst>
            </a:endParaRPr>
          </a:p>
        </p:txBody>
      </p:sp>
      <p:pic>
        <p:nvPicPr>
          <p:cNvPr id="15368" name="Picture 8" descr="http://web.me.com/chlpb/Nye_Elementary/Home_files/shapeimage_2.png"/>
          <p:cNvPicPr>
            <a:picLocks noChangeAspect="1" noChangeArrowheads="1"/>
          </p:cNvPicPr>
          <p:nvPr/>
        </p:nvPicPr>
        <p:blipFill>
          <a:blip r:embed="rId3" cstate="print"/>
          <a:srcRect/>
          <a:stretch>
            <a:fillRect/>
          </a:stretch>
        </p:blipFill>
        <p:spPr bwMode="auto">
          <a:xfrm>
            <a:off x="457200" y="1447800"/>
            <a:ext cx="3048000" cy="2286000"/>
          </a:xfrm>
          <a:prstGeom prst="rect">
            <a:avLst/>
          </a:prstGeom>
          <a:noFill/>
        </p:spPr>
      </p:pic>
      <p:pic>
        <p:nvPicPr>
          <p:cNvPr id="11" name="Picture 10" descr="DSCN0708.jpg"/>
          <p:cNvPicPr>
            <a:picLocks noChangeAspect="1"/>
          </p:cNvPicPr>
          <p:nvPr/>
        </p:nvPicPr>
        <p:blipFill>
          <a:blip r:embed="rId4" cstate="print"/>
          <a:srcRect b="25664"/>
          <a:stretch>
            <a:fillRect/>
          </a:stretch>
        </p:blipFill>
        <p:spPr>
          <a:xfrm>
            <a:off x="5356225" y="4267200"/>
            <a:ext cx="3468159" cy="2209800"/>
          </a:xfrm>
          <a:prstGeom prst="rect">
            <a:avLst/>
          </a:prstGeom>
        </p:spPr>
      </p:pic>
      <p:pic>
        <p:nvPicPr>
          <p:cNvPr id="12" name="Picture 11" descr="DSCN0713.jpg"/>
          <p:cNvPicPr>
            <a:picLocks noChangeAspect="1"/>
          </p:cNvPicPr>
          <p:nvPr/>
        </p:nvPicPr>
        <p:blipFill>
          <a:blip r:embed="rId5" cstate="print"/>
          <a:stretch>
            <a:fillRect/>
          </a:stretch>
        </p:blipFill>
        <p:spPr>
          <a:xfrm>
            <a:off x="304800" y="4267200"/>
            <a:ext cx="3251200" cy="2438400"/>
          </a:xfrm>
          <a:prstGeom prst="rect">
            <a:avLst/>
          </a:prstGeom>
        </p:spPr>
      </p:pic>
      <p:sp>
        <p:nvSpPr>
          <p:cNvPr id="13" name="TextBox 12"/>
          <p:cNvSpPr txBox="1"/>
          <p:nvPr/>
        </p:nvSpPr>
        <p:spPr>
          <a:xfrm>
            <a:off x="685800" y="3657600"/>
            <a:ext cx="2472536" cy="369332"/>
          </a:xfrm>
          <a:prstGeom prst="rect">
            <a:avLst/>
          </a:prstGeom>
          <a:noFill/>
        </p:spPr>
        <p:txBody>
          <a:bodyPr wrap="none" rtlCol="0">
            <a:spAutoFit/>
          </a:bodyPr>
          <a:lstStyle/>
          <a:p>
            <a:r>
              <a:rPr lang="en-US" dirty="0" smtClean="0"/>
              <a:t>Front of Nye Elementary</a:t>
            </a:r>
            <a:endParaRPr lang="en-US" dirty="0"/>
          </a:p>
        </p:txBody>
      </p:sp>
      <p:sp>
        <p:nvSpPr>
          <p:cNvPr id="14" name="TextBox 13"/>
          <p:cNvSpPr txBox="1"/>
          <p:nvPr/>
        </p:nvSpPr>
        <p:spPr>
          <a:xfrm>
            <a:off x="6324600" y="6488668"/>
            <a:ext cx="1723422" cy="369332"/>
          </a:xfrm>
          <a:prstGeom prst="rect">
            <a:avLst/>
          </a:prstGeom>
          <a:noFill/>
        </p:spPr>
        <p:txBody>
          <a:bodyPr wrap="none" rtlCol="0">
            <a:spAutoFit/>
          </a:bodyPr>
          <a:lstStyle/>
          <a:p>
            <a:pPr algn="ctr"/>
            <a:r>
              <a:rPr lang="en-US" dirty="0" smtClean="0"/>
              <a:t>Hills around Nye</a:t>
            </a:r>
            <a:endParaRPr lang="en-US" dirty="0"/>
          </a:p>
        </p:txBody>
      </p:sp>
      <p:sp>
        <p:nvSpPr>
          <p:cNvPr id="15" name="TextBox 14"/>
          <p:cNvSpPr txBox="1"/>
          <p:nvPr/>
        </p:nvSpPr>
        <p:spPr>
          <a:xfrm>
            <a:off x="3792966" y="5334001"/>
            <a:ext cx="1662228" cy="369332"/>
          </a:xfrm>
          <a:prstGeom prst="rect">
            <a:avLst/>
          </a:prstGeom>
          <a:noFill/>
        </p:spPr>
        <p:txBody>
          <a:bodyPr wrap="square" rtlCol="0">
            <a:spAutoFit/>
          </a:bodyPr>
          <a:lstStyle/>
          <a:p>
            <a:pPr algn="ctr"/>
            <a:endParaRPr lang="en-US" dirty="0"/>
          </a:p>
        </p:txBody>
      </p:sp>
      <p:pic>
        <p:nvPicPr>
          <p:cNvPr id="16" name="Picture 15" descr="DSCN0711.jpg"/>
          <p:cNvPicPr>
            <a:picLocks noChangeAspect="1"/>
          </p:cNvPicPr>
          <p:nvPr/>
        </p:nvPicPr>
        <p:blipFill>
          <a:blip r:embed="rId6" cstate="print"/>
          <a:stretch>
            <a:fillRect/>
          </a:stretch>
        </p:blipFill>
        <p:spPr>
          <a:xfrm>
            <a:off x="5410200" y="1238250"/>
            <a:ext cx="3276600" cy="2457450"/>
          </a:xfrm>
          <a:prstGeom prst="rect">
            <a:avLst/>
          </a:prstGeom>
        </p:spPr>
      </p:pic>
      <p:sp>
        <p:nvSpPr>
          <p:cNvPr id="17" name="TextBox 16"/>
          <p:cNvSpPr txBox="1"/>
          <p:nvPr/>
        </p:nvSpPr>
        <p:spPr>
          <a:xfrm>
            <a:off x="6096000" y="3733800"/>
            <a:ext cx="2209800" cy="369332"/>
          </a:xfrm>
          <a:prstGeom prst="rect">
            <a:avLst/>
          </a:prstGeom>
          <a:noFill/>
        </p:spPr>
        <p:txBody>
          <a:bodyPr wrap="square" rtlCol="0">
            <a:spAutoFit/>
          </a:bodyPr>
          <a:lstStyle/>
          <a:p>
            <a:r>
              <a:rPr lang="en-US" dirty="0" smtClean="0"/>
              <a:t>Canyon near Nye</a:t>
            </a:r>
            <a:endParaRPr lang="en-US" dirty="0"/>
          </a:p>
        </p:txBody>
      </p:sp>
      <p:sp>
        <p:nvSpPr>
          <p:cNvPr id="18" name="TextBox 17"/>
          <p:cNvSpPr txBox="1"/>
          <p:nvPr/>
        </p:nvSpPr>
        <p:spPr>
          <a:xfrm>
            <a:off x="1066801" y="7239000"/>
            <a:ext cx="2209799" cy="646331"/>
          </a:xfrm>
          <a:prstGeom prst="rect">
            <a:avLst/>
          </a:prstGeom>
          <a:noFill/>
        </p:spPr>
        <p:txBody>
          <a:bodyPr wrap="square" rtlCol="0">
            <a:spAutoFit/>
          </a:bodyPr>
          <a:lstStyle/>
          <a:p>
            <a:r>
              <a:rPr lang="en-US" dirty="0" smtClean="0"/>
              <a:t>View of the Pacific Ocean</a:t>
            </a:r>
            <a:endParaRPr lang="en-US" dirty="0"/>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eagle_flying_web.jpg"/>
          <p:cNvPicPr>
            <a:picLocks noGrp="1" noChangeAspect="1"/>
          </p:cNvPicPr>
          <p:nvPr>
            <p:ph idx="1"/>
          </p:nvPr>
        </p:nvPicPr>
        <p:blipFill>
          <a:blip r:embed="rId2" cstate="print"/>
          <a:stretch>
            <a:fillRect/>
          </a:stretch>
        </p:blipFill>
        <p:spPr>
          <a:xfrm>
            <a:off x="0" y="0"/>
            <a:ext cx="14224000" cy="10668000"/>
          </a:xfrm>
        </p:spPr>
      </p:pic>
      <p:sp>
        <p:nvSpPr>
          <p:cNvPr id="5" name="Rectangle 4"/>
          <p:cNvSpPr/>
          <p:nvPr/>
        </p:nvSpPr>
        <p:spPr>
          <a:xfrm>
            <a:off x="1219200" y="304800"/>
            <a:ext cx="7251665" cy="1015663"/>
          </a:xfrm>
          <a:prstGeom prst="rect">
            <a:avLst/>
          </a:prstGeom>
        </p:spPr>
        <p:txBody>
          <a:bodyPr wrap="none">
            <a:spAutoFit/>
          </a:bodyPr>
          <a:lstStyle/>
          <a:p>
            <a:r>
              <a:rPr lang="en-US" sz="6000" b="1" dirty="0" smtClean="0">
                <a:solidFill>
                  <a:srgbClr val="C00000"/>
                </a:solidFill>
                <a:effectLst>
                  <a:outerShdw blurRad="38100" dist="38100" dir="2700000" algn="tl">
                    <a:srgbClr val="000000">
                      <a:alpha val="43137"/>
                    </a:srgbClr>
                  </a:outerShdw>
                </a:effectLst>
              </a:rPr>
              <a:t>Bird’s Eye View of Nye</a:t>
            </a:r>
            <a:endParaRPr lang="en-US" sz="6000" b="1" dirty="0">
              <a:solidFill>
                <a:srgbClr val="C00000"/>
              </a:solidFill>
              <a:effectLst>
                <a:outerShdw blurRad="38100" dist="38100" dir="2700000" algn="tl">
                  <a:srgbClr val="000000">
                    <a:alpha val="43137"/>
                  </a:srgbClr>
                </a:outerShdw>
              </a:effectLst>
            </a:endParaRPr>
          </a:p>
        </p:txBody>
      </p:sp>
      <p:pic>
        <p:nvPicPr>
          <p:cNvPr id="6" name="Picture 5" descr="nye elementary.png"/>
          <p:cNvPicPr>
            <a:picLocks noChangeAspect="1"/>
          </p:cNvPicPr>
          <p:nvPr/>
        </p:nvPicPr>
        <p:blipFill>
          <a:blip r:embed="rId3" cstate="print"/>
          <a:stretch>
            <a:fillRect/>
          </a:stretch>
        </p:blipFill>
        <p:spPr>
          <a:xfrm>
            <a:off x="381000" y="1371600"/>
            <a:ext cx="8440329" cy="4829849"/>
          </a:xfrm>
          <a:prstGeom prst="rect">
            <a:avLst/>
          </a:prstGeom>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eagle_flying_web.jpg"/>
          <p:cNvPicPr>
            <a:picLocks noGrp="1" noChangeAspect="1"/>
          </p:cNvPicPr>
          <p:nvPr>
            <p:ph idx="1"/>
          </p:nvPr>
        </p:nvPicPr>
        <p:blipFill>
          <a:blip r:embed="rId2" cstate="print"/>
          <a:stretch>
            <a:fillRect/>
          </a:stretch>
        </p:blipFill>
        <p:spPr>
          <a:xfrm>
            <a:off x="0" y="0"/>
            <a:ext cx="14224000" cy="10668000"/>
          </a:xfrm>
        </p:spPr>
      </p:pic>
      <p:sp>
        <p:nvSpPr>
          <p:cNvPr id="5" name="Rectangle 4"/>
          <p:cNvSpPr/>
          <p:nvPr/>
        </p:nvSpPr>
        <p:spPr>
          <a:xfrm>
            <a:off x="1524000" y="228600"/>
            <a:ext cx="7239000" cy="1015663"/>
          </a:xfrm>
          <a:prstGeom prst="rect">
            <a:avLst/>
          </a:prstGeom>
        </p:spPr>
        <p:txBody>
          <a:bodyPr wrap="square">
            <a:spAutoFit/>
          </a:bodyPr>
          <a:lstStyle/>
          <a:p>
            <a:r>
              <a:rPr lang="en-US" sz="6000" b="1" dirty="0" smtClean="0">
                <a:solidFill>
                  <a:srgbClr val="C00000"/>
                </a:solidFill>
                <a:effectLst>
                  <a:outerShdw blurRad="38100" dist="38100" dir="2700000" algn="tl">
                    <a:srgbClr val="000000">
                      <a:alpha val="43137"/>
                    </a:srgbClr>
                  </a:outerShdw>
                </a:effectLst>
              </a:rPr>
              <a:t>Front View of Nye</a:t>
            </a:r>
            <a:endParaRPr lang="en-US" sz="6000" b="1" dirty="0">
              <a:solidFill>
                <a:srgbClr val="C00000"/>
              </a:solidFill>
              <a:effectLst>
                <a:outerShdw blurRad="38100" dist="38100" dir="2700000" algn="tl">
                  <a:srgbClr val="000000">
                    <a:alpha val="43137"/>
                  </a:srgbClr>
                </a:outerShdw>
              </a:effectLst>
            </a:endParaRPr>
          </a:p>
        </p:txBody>
      </p:sp>
      <p:pic>
        <p:nvPicPr>
          <p:cNvPr id="6" name="Picture 5" descr="nye elementary 2.png"/>
          <p:cNvPicPr>
            <a:picLocks noChangeAspect="1"/>
          </p:cNvPicPr>
          <p:nvPr/>
        </p:nvPicPr>
        <p:blipFill>
          <a:blip r:embed="rId3" cstate="print"/>
          <a:stretch>
            <a:fillRect/>
          </a:stretch>
        </p:blipFill>
        <p:spPr>
          <a:xfrm>
            <a:off x="381000" y="1371600"/>
            <a:ext cx="8326013" cy="4791744"/>
          </a:xfrm>
          <a:prstGeom prst="rect">
            <a:avLst/>
          </a:prstGeom>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eagle_flying_web.jpg"/>
          <p:cNvPicPr>
            <a:picLocks noGrp="1" noChangeAspect="1"/>
          </p:cNvPicPr>
          <p:nvPr>
            <p:ph idx="1"/>
          </p:nvPr>
        </p:nvPicPr>
        <p:blipFill>
          <a:blip r:embed="rId2" cstate="print"/>
          <a:stretch>
            <a:fillRect/>
          </a:stretch>
        </p:blipFill>
        <p:spPr>
          <a:xfrm>
            <a:off x="0" y="0"/>
            <a:ext cx="14528800" cy="10896600"/>
          </a:xfrm>
        </p:spPr>
      </p:pic>
      <p:pic>
        <p:nvPicPr>
          <p:cNvPr id="5" name="Picture 4" descr="pp chalk board.png"/>
          <p:cNvPicPr>
            <a:picLocks noChangeAspect="1"/>
          </p:cNvPicPr>
          <p:nvPr/>
        </p:nvPicPr>
        <p:blipFill>
          <a:blip r:embed="rId3" cstate="print"/>
          <a:stretch>
            <a:fillRect/>
          </a:stretch>
        </p:blipFill>
        <p:spPr>
          <a:xfrm>
            <a:off x="2895600" y="304800"/>
            <a:ext cx="5967334" cy="6553200"/>
          </a:xfrm>
          <a:prstGeom prst="rect">
            <a:avLst/>
          </a:prstGeom>
        </p:spPr>
      </p:pic>
      <p:sp>
        <p:nvSpPr>
          <p:cNvPr id="6" name="TextBox 5"/>
          <p:cNvSpPr txBox="1"/>
          <p:nvPr/>
        </p:nvSpPr>
        <p:spPr>
          <a:xfrm>
            <a:off x="4343400" y="304800"/>
            <a:ext cx="3009735" cy="584775"/>
          </a:xfrm>
          <a:prstGeom prst="rect">
            <a:avLst/>
          </a:prstGeom>
          <a:noFill/>
        </p:spPr>
        <p:txBody>
          <a:bodyPr wrap="none" rtlCol="0">
            <a:spAutoFit/>
          </a:bodyPr>
          <a:lstStyle/>
          <a:p>
            <a:r>
              <a:rPr lang="en-US" sz="3200" b="1" dirty="0" smtClean="0">
                <a:effectLst>
                  <a:outerShdw blurRad="38100" dist="38100" dir="2700000" algn="tl">
                    <a:srgbClr val="000000">
                      <a:alpha val="43137"/>
                    </a:srgbClr>
                  </a:outerShdw>
                </a:effectLst>
              </a:rPr>
              <a:t>Strengths of Nye</a:t>
            </a:r>
            <a:endParaRPr lang="en-US" sz="3200" b="1" dirty="0">
              <a:effectLst>
                <a:outerShdw blurRad="38100" dist="38100" dir="2700000" algn="tl">
                  <a:srgbClr val="000000">
                    <a:alpha val="43137"/>
                  </a:srgbClr>
                </a:outerShdw>
              </a:effectLst>
            </a:endParaRPr>
          </a:p>
        </p:txBody>
      </p:sp>
      <p:sp>
        <p:nvSpPr>
          <p:cNvPr id="7" name="TextBox 6"/>
          <p:cNvSpPr txBox="1"/>
          <p:nvPr/>
        </p:nvSpPr>
        <p:spPr>
          <a:xfrm>
            <a:off x="3352800" y="1143000"/>
            <a:ext cx="5181600" cy="4401205"/>
          </a:xfrm>
          <a:prstGeom prst="rect">
            <a:avLst/>
          </a:prstGeom>
          <a:noFill/>
        </p:spPr>
        <p:txBody>
          <a:bodyPr wrap="square" rtlCol="0">
            <a:spAutoFit/>
          </a:bodyPr>
          <a:lstStyle/>
          <a:p>
            <a:pPr>
              <a:buFont typeface="Arial" pitchFamily="34" charset="0"/>
              <a:buChar char="•"/>
            </a:pPr>
            <a:r>
              <a:rPr lang="en-US" sz="2800" b="1" dirty="0" smtClean="0">
                <a:solidFill>
                  <a:schemeClr val="bg1"/>
                </a:solidFill>
              </a:rPr>
              <a:t> Being different is respected.</a:t>
            </a:r>
            <a:br>
              <a:rPr lang="en-US" sz="2800" b="1" dirty="0" smtClean="0">
                <a:solidFill>
                  <a:schemeClr val="bg1"/>
                </a:solidFill>
              </a:rPr>
            </a:br>
            <a:endParaRPr lang="en-US" sz="2800" b="1" dirty="0" smtClean="0">
              <a:solidFill>
                <a:schemeClr val="bg1"/>
              </a:solidFill>
            </a:endParaRPr>
          </a:p>
          <a:p>
            <a:pPr>
              <a:buFont typeface="Arial" pitchFamily="34" charset="0"/>
              <a:buChar char="•"/>
            </a:pPr>
            <a:r>
              <a:rPr lang="en-US" sz="2800" b="1" dirty="0">
                <a:solidFill>
                  <a:schemeClr val="bg1"/>
                </a:solidFill>
              </a:rPr>
              <a:t> </a:t>
            </a:r>
            <a:r>
              <a:rPr lang="en-US" sz="2800" b="1" dirty="0" smtClean="0">
                <a:solidFill>
                  <a:schemeClr val="bg1"/>
                </a:solidFill>
              </a:rPr>
              <a:t>Parents, Nye staff and people of the community are involved in the children’s education.</a:t>
            </a:r>
            <a:br>
              <a:rPr lang="en-US" sz="2800" b="1" dirty="0" smtClean="0">
                <a:solidFill>
                  <a:schemeClr val="bg1"/>
                </a:solidFill>
              </a:rPr>
            </a:br>
            <a:endParaRPr lang="en-US" sz="2800" b="1" dirty="0" smtClean="0">
              <a:solidFill>
                <a:schemeClr val="bg1"/>
              </a:solidFill>
            </a:endParaRPr>
          </a:p>
          <a:p>
            <a:pPr>
              <a:buFont typeface="Arial" pitchFamily="34" charset="0"/>
              <a:buChar char="•"/>
            </a:pPr>
            <a:r>
              <a:rPr lang="en-US" sz="2800" b="1" dirty="0">
                <a:solidFill>
                  <a:schemeClr val="bg1"/>
                </a:solidFill>
              </a:rPr>
              <a:t> </a:t>
            </a:r>
            <a:r>
              <a:rPr lang="en-US" sz="2800" b="1" dirty="0" smtClean="0">
                <a:solidFill>
                  <a:schemeClr val="bg1"/>
                </a:solidFill>
              </a:rPr>
              <a:t>Student work is closely monitored and adjusted as needed to further student success.</a:t>
            </a:r>
            <a:endParaRPr lang="en-US" sz="2800" b="1" dirty="0">
              <a:solidFill>
                <a:schemeClr val="bg1"/>
              </a:solidFill>
            </a:endParaRPr>
          </a:p>
        </p:txBody>
      </p:sp>
      <p:pic>
        <p:nvPicPr>
          <p:cNvPr id="17412" name="Picture 4" descr="http://t1.gstatic.com/images?q=tbn:ANd9GcR7jyvOdduNuqbWrETPhxeWJjCB1_UThOZVdxcGH4lG2uheEalCPw"/>
          <p:cNvPicPr>
            <a:picLocks noChangeAspect="1" noChangeArrowheads="1"/>
          </p:cNvPicPr>
          <p:nvPr/>
        </p:nvPicPr>
        <p:blipFill>
          <a:blip r:embed="rId4" cstate="print"/>
          <a:srcRect/>
          <a:stretch>
            <a:fillRect/>
          </a:stretch>
        </p:blipFill>
        <p:spPr bwMode="auto">
          <a:xfrm>
            <a:off x="228600" y="1447800"/>
            <a:ext cx="2743200" cy="1825476"/>
          </a:xfrm>
          <a:prstGeom prst="rect">
            <a:avLst/>
          </a:prstGeom>
          <a:noFill/>
        </p:spPr>
      </p:pic>
      <p:pic>
        <p:nvPicPr>
          <p:cNvPr id="17416" name="Picture 8" descr="http://web.me.com/chlpb/Nye_Elementary/About_Us_files/shapeimage_1.png"/>
          <p:cNvPicPr>
            <a:picLocks noChangeAspect="1" noChangeArrowheads="1"/>
          </p:cNvPicPr>
          <p:nvPr/>
        </p:nvPicPr>
        <p:blipFill>
          <a:blip r:embed="rId5" cstate="print"/>
          <a:srcRect/>
          <a:stretch>
            <a:fillRect/>
          </a:stretch>
        </p:blipFill>
        <p:spPr bwMode="auto">
          <a:xfrm>
            <a:off x="304800" y="3886200"/>
            <a:ext cx="2752725" cy="2066925"/>
          </a:xfrm>
          <a:prstGeom prst="rect">
            <a:avLst/>
          </a:prstGeom>
          <a:noFill/>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eagle_flying_web.jpg"/>
          <p:cNvPicPr>
            <a:picLocks noGrp="1" noChangeAspect="1"/>
          </p:cNvPicPr>
          <p:nvPr>
            <p:ph idx="1"/>
          </p:nvPr>
        </p:nvPicPr>
        <p:blipFill>
          <a:blip r:embed="rId2" cstate="print"/>
          <a:stretch>
            <a:fillRect/>
          </a:stretch>
        </p:blipFill>
        <p:spPr>
          <a:xfrm>
            <a:off x="0" y="0"/>
            <a:ext cx="14122400" cy="10591800"/>
          </a:xfrm>
        </p:spPr>
      </p:pic>
      <p:pic>
        <p:nvPicPr>
          <p:cNvPr id="8" name="Picture 7" descr="pp chalk board.png"/>
          <p:cNvPicPr>
            <a:picLocks noChangeAspect="1"/>
          </p:cNvPicPr>
          <p:nvPr/>
        </p:nvPicPr>
        <p:blipFill>
          <a:blip r:embed="rId3" cstate="print"/>
          <a:stretch>
            <a:fillRect/>
          </a:stretch>
        </p:blipFill>
        <p:spPr>
          <a:xfrm>
            <a:off x="381000" y="304800"/>
            <a:ext cx="5662535" cy="6248400"/>
          </a:xfrm>
          <a:prstGeom prst="rect">
            <a:avLst/>
          </a:prstGeom>
        </p:spPr>
      </p:pic>
      <p:sp>
        <p:nvSpPr>
          <p:cNvPr id="9" name="TextBox 8"/>
          <p:cNvSpPr txBox="1"/>
          <p:nvPr/>
        </p:nvSpPr>
        <p:spPr>
          <a:xfrm>
            <a:off x="1371600" y="304800"/>
            <a:ext cx="3520707" cy="584775"/>
          </a:xfrm>
          <a:prstGeom prst="rect">
            <a:avLst/>
          </a:prstGeom>
          <a:noFill/>
        </p:spPr>
        <p:txBody>
          <a:bodyPr wrap="none" rtlCol="0">
            <a:spAutoFit/>
          </a:bodyPr>
          <a:lstStyle/>
          <a:p>
            <a:r>
              <a:rPr lang="en-US" sz="3200" b="1" dirty="0" smtClean="0">
                <a:effectLst>
                  <a:outerShdw blurRad="38100" dist="38100" dir="2700000" algn="tl">
                    <a:srgbClr val="000000">
                      <a:alpha val="43137"/>
                    </a:srgbClr>
                  </a:outerShdw>
                </a:effectLst>
              </a:rPr>
              <a:t>Challenges We Face</a:t>
            </a:r>
            <a:endParaRPr lang="en-US" sz="3200" b="1" dirty="0">
              <a:effectLst>
                <a:outerShdw blurRad="38100" dist="38100" dir="2700000" algn="tl">
                  <a:srgbClr val="000000">
                    <a:alpha val="43137"/>
                  </a:srgbClr>
                </a:outerShdw>
              </a:effectLst>
            </a:endParaRPr>
          </a:p>
        </p:txBody>
      </p:sp>
      <p:sp>
        <p:nvSpPr>
          <p:cNvPr id="10" name="TextBox 9"/>
          <p:cNvSpPr txBox="1"/>
          <p:nvPr/>
        </p:nvSpPr>
        <p:spPr>
          <a:xfrm>
            <a:off x="838200" y="1066800"/>
            <a:ext cx="4876800" cy="4832092"/>
          </a:xfrm>
          <a:prstGeom prst="rect">
            <a:avLst/>
          </a:prstGeom>
          <a:noFill/>
        </p:spPr>
        <p:txBody>
          <a:bodyPr wrap="square" rtlCol="0">
            <a:spAutoFit/>
          </a:bodyPr>
          <a:lstStyle/>
          <a:p>
            <a:pPr>
              <a:buFont typeface="Arial" pitchFamily="34" charset="0"/>
              <a:buChar char="•"/>
            </a:pPr>
            <a:r>
              <a:rPr lang="en-US" sz="2800" b="1" dirty="0" smtClean="0">
                <a:solidFill>
                  <a:schemeClr val="bg1"/>
                </a:solidFill>
              </a:rPr>
              <a:t> Overweight children.</a:t>
            </a:r>
            <a:br>
              <a:rPr lang="en-US" sz="2800" b="1" dirty="0" smtClean="0">
                <a:solidFill>
                  <a:schemeClr val="bg1"/>
                </a:solidFill>
              </a:rPr>
            </a:br>
            <a:endParaRPr lang="en-US" sz="2800" b="1" dirty="0" smtClean="0">
              <a:solidFill>
                <a:schemeClr val="bg1"/>
              </a:solidFill>
            </a:endParaRPr>
          </a:p>
          <a:p>
            <a:pPr>
              <a:buFont typeface="Arial" pitchFamily="34" charset="0"/>
              <a:buChar char="•"/>
            </a:pPr>
            <a:r>
              <a:rPr lang="en-US" sz="2800" b="1" dirty="0">
                <a:solidFill>
                  <a:schemeClr val="bg1"/>
                </a:solidFill>
              </a:rPr>
              <a:t> </a:t>
            </a:r>
            <a:r>
              <a:rPr lang="en-US" sz="2800" b="1" dirty="0" smtClean="0">
                <a:solidFill>
                  <a:schemeClr val="bg1"/>
                </a:solidFill>
              </a:rPr>
              <a:t>Healthy snacks are preferred and snacks such as: </a:t>
            </a:r>
            <a:r>
              <a:rPr lang="en-US" sz="2800" b="1" dirty="0" err="1" smtClean="0">
                <a:solidFill>
                  <a:schemeClr val="bg1"/>
                </a:solidFill>
              </a:rPr>
              <a:t>Cheetos</a:t>
            </a:r>
            <a:r>
              <a:rPr lang="en-US" sz="2800" b="1" dirty="0" smtClean="0">
                <a:solidFill>
                  <a:schemeClr val="bg1"/>
                </a:solidFill>
              </a:rPr>
              <a:t>, soda, and candy are strongly discouraged.</a:t>
            </a:r>
            <a:br>
              <a:rPr lang="en-US" sz="2800" b="1" dirty="0" smtClean="0">
                <a:solidFill>
                  <a:schemeClr val="bg1"/>
                </a:solidFill>
              </a:rPr>
            </a:br>
            <a:endParaRPr lang="en-US" sz="2800" b="1" dirty="0" smtClean="0">
              <a:solidFill>
                <a:schemeClr val="bg1"/>
              </a:solidFill>
            </a:endParaRPr>
          </a:p>
          <a:p>
            <a:pPr>
              <a:buFont typeface="Arial" pitchFamily="34" charset="0"/>
              <a:buChar char="•"/>
            </a:pPr>
            <a:r>
              <a:rPr lang="en-US" sz="2800" b="1" dirty="0">
                <a:solidFill>
                  <a:schemeClr val="bg1"/>
                </a:solidFill>
              </a:rPr>
              <a:t> </a:t>
            </a:r>
            <a:r>
              <a:rPr lang="en-US" sz="2800" b="1" dirty="0" smtClean="0">
                <a:solidFill>
                  <a:schemeClr val="bg1"/>
                </a:solidFill>
              </a:rPr>
              <a:t>Nye believes that in order to be successful, we should also encourage proper nutrition and exercise.</a:t>
            </a:r>
            <a:endParaRPr lang="en-US" sz="2800" b="1" dirty="0">
              <a:solidFill>
                <a:schemeClr val="bg1"/>
              </a:solidFill>
            </a:endParaRPr>
          </a:p>
        </p:txBody>
      </p:sp>
      <p:pic>
        <p:nvPicPr>
          <p:cNvPr id="20482" name="Picture 2" descr="http://t1.gstatic.com/images?q=tbn:ANd9GcSJb0l-3tW9wxOGsB8ZkQzYpPv-DRVO86-cqZJKNDpypVEoe_jg"/>
          <p:cNvPicPr>
            <a:picLocks noChangeAspect="1" noChangeArrowheads="1"/>
          </p:cNvPicPr>
          <p:nvPr/>
        </p:nvPicPr>
        <p:blipFill>
          <a:blip r:embed="rId4" cstate="print"/>
          <a:srcRect/>
          <a:stretch>
            <a:fillRect/>
          </a:stretch>
        </p:blipFill>
        <p:spPr bwMode="auto">
          <a:xfrm>
            <a:off x="6091445" y="609600"/>
            <a:ext cx="3052555" cy="2057400"/>
          </a:xfrm>
          <a:prstGeom prst="rect">
            <a:avLst/>
          </a:prstGeom>
          <a:noFill/>
        </p:spPr>
      </p:pic>
      <p:pic>
        <p:nvPicPr>
          <p:cNvPr id="20486" name="Picture 6" descr="http://t0.gstatic.com/images?q=tbn:ANd9GcR_r8E4Tp2xfaLgmwfs02ZkNrrzkJr5sAy7ZuaUx_CuNGF5ppNozA"/>
          <p:cNvPicPr>
            <a:picLocks noChangeAspect="1" noChangeArrowheads="1"/>
          </p:cNvPicPr>
          <p:nvPr/>
        </p:nvPicPr>
        <p:blipFill>
          <a:blip r:embed="rId5" cstate="print"/>
          <a:srcRect/>
          <a:stretch>
            <a:fillRect/>
          </a:stretch>
        </p:blipFill>
        <p:spPr bwMode="auto">
          <a:xfrm>
            <a:off x="6067382" y="2895600"/>
            <a:ext cx="3076618" cy="3276600"/>
          </a:xfrm>
          <a:prstGeom prst="rect">
            <a:avLst/>
          </a:prstGeom>
          <a:noFill/>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pic>
        <p:nvPicPr>
          <p:cNvPr id="4" name="Content Placeholder 3" descr="eagle_flying_web.jpg"/>
          <p:cNvPicPr>
            <a:picLocks noGrp="1" noChangeAspect="1"/>
          </p:cNvPicPr>
          <p:nvPr>
            <p:ph idx="1"/>
          </p:nvPr>
        </p:nvPicPr>
        <p:blipFill>
          <a:blip r:embed="rId2" cstate="print"/>
          <a:stretch>
            <a:fillRect/>
          </a:stretch>
        </p:blipFill>
        <p:spPr>
          <a:xfrm>
            <a:off x="0" y="0"/>
            <a:ext cx="14325600" cy="10744200"/>
          </a:xfrm>
        </p:spPr>
      </p:pic>
      <p:pic>
        <p:nvPicPr>
          <p:cNvPr id="5" name="Picture 4" descr="pp2.jpg"/>
          <p:cNvPicPr>
            <a:picLocks noChangeAspect="1"/>
          </p:cNvPicPr>
          <p:nvPr/>
        </p:nvPicPr>
        <p:blipFill>
          <a:blip r:embed="rId3" cstate="print"/>
          <a:stretch>
            <a:fillRect/>
          </a:stretch>
        </p:blipFill>
        <p:spPr>
          <a:xfrm>
            <a:off x="2895600" y="457200"/>
            <a:ext cx="5883196" cy="5867400"/>
          </a:xfrm>
          <a:prstGeom prst="rect">
            <a:avLst/>
          </a:prstGeom>
        </p:spPr>
      </p:pic>
      <p:sp>
        <p:nvSpPr>
          <p:cNvPr id="6" name="TextBox 5"/>
          <p:cNvSpPr txBox="1"/>
          <p:nvPr/>
        </p:nvSpPr>
        <p:spPr>
          <a:xfrm>
            <a:off x="2895600" y="990600"/>
            <a:ext cx="5705793" cy="461665"/>
          </a:xfrm>
          <a:prstGeom prst="rect">
            <a:avLst/>
          </a:prstGeom>
          <a:solidFill>
            <a:srgbClr val="FFFF00"/>
          </a:solidFill>
        </p:spPr>
        <p:txBody>
          <a:bodyPr wrap="none" rtlCol="0">
            <a:spAutoFit/>
          </a:bodyPr>
          <a:lstStyle/>
          <a:p>
            <a:r>
              <a:rPr lang="en-US" sz="2400" b="1" dirty="0" smtClean="0"/>
              <a:t>Nye Wins Distinguished School Award 2010</a:t>
            </a:r>
            <a:endParaRPr lang="en-US" sz="2400" b="1" dirty="0"/>
          </a:p>
        </p:txBody>
      </p:sp>
      <p:sp>
        <p:nvSpPr>
          <p:cNvPr id="7" name="TextBox 6"/>
          <p:cNvSpPr txBox="1"/>
          <p:nvPr/>
        </p:nvSpPr>
        <p:spPr>
          <a:xfrm>
            <a:off x="3810001" y="1905000"/>
            <a:ext cx="4800600" cy="3970318"/>
          </a:xfrm>
          <a:prstGeom prst="rect">
            <a:avLst/>
          </a:prstGeom>
          <a:noFill/>
        </p:spPr>
        <p:txBody>
          <a:bodyPr wrap="square" rtlCol="0">
            <a:spAutoFit/>
          </a:bodyPr>
          <a:lstStyle/>
          <a:p>
            <a:pPr>
              <a:buFont typeface="Arial" pitchFamily="34" charset="0"/>
              <a:buChar char="•"/>
            </a:pPr>
            <a:r>
              <a:rPr lang="en-US" sz="2800" dirty="0" smtClean="0"/>
              <a:t> Winning the award is based on academic performance.</a:t>
            </a:r>
            <a:br>
              <a:rPr lang="en-US" sz="2800" dirty="0" smtClean="0"/>
            </a:br>
            <a:endParaRPr lang="en-US" sz="2800" dirty="0" smtClean="0"/>
          </a:p>
          <a:p>
            <a:pPr>
              <a:buFont typeface="Arial" pitchFamily="34" charset="0"/>
              <a:buChar char="•"/>
            </a:pPr>
            <a:r>
              <a:rPr lang="en-US" sz="2800" dirty="0"/>
              <a:t> </a:t>
            </a:r>
            <a:r>
              <a:rPr lang="en-US" sz="2800" dirty="0" smtClean="0"/>
              <a:t>Once a school is awarded the distinguished school award, the designation lasts for 4 years.</a:t>
            </a:r>
            <a:br>
              <a:rPr lang="en-US" sz="2800" dirty="0" smtClean="0"/>
            </a:br>
            <a:endParaRPr lang="en-US" sz="2800" dirty="0" smtClean="0"/>
          </a:p>
          <a:p>
            <a:pPr>
              <a:buFont typeface="Arial" pitchFamily="34" charset="0"/>
              <a:buChar char="•"/>
            </a:pPr>
            <a:r>
              <a:rPr lang="en-US" sz="2800" dirty="0"/>
              <a:t> </a:t>
            </a:r>
            <a:r>
              <a:rPr lang="en-US" sz="2800" dirty="0" smtClean="0"/>
              <a:t>Nye last received the award in 1997</a:t>
            </a:r>
            <a:endParaRPr lang="en-US" sz="2800" dirty="0"/>
          </a:p>
        </p:txBody>
      </p:sp>
      <p:pic>
        <p:nvPicPr>
          <p:cNvPr id="21506" name="Picture 2" descr="http://t3.gstatic.com/images?q=tbn:ANd9GcQdruzZcqOjZc8EpY3NY0zdQztijsMEgDabOB3w6zn0XlAF2YT1jw"/>
          <p:cNvPicPr>
            <a:picLocks noChangeAspect="1" noChangeArrowheads="1"/>
          </p:cNvPicPr>
          <p:nvPr/>
        </p:nvPicPr>
        <p:blipFill>
          <a:blip r:embed="rId4" cstate="print"/>
          <a:srcRect/>
          <a:stretch>
            <a:fillRect/>
          </a:stretch>
        </p:blipFill>
        <p:spPr bwMode="auto">
          <a:xfrm>
            <a:off x="533400" y="4267200"/>
            <a:ext cx="2602365" cy="2590800"/>
          </a:xfrm>
          <a:prstGeom prst="rect">
            <a:avLst/>
          </a:prstGeom>
          <a:noFill/>
        </p:spPr>
      </p:pic>
      <p:pic>
        <p:nvPicPr>
          <p:cNvPr id="21510" name="Picture 6" descr="http://t3.gstatic.com/images?q=tbn:ANd9GcR9GAKy9XT1oJG6Y_wUBabBaqEGDbBh1xXKLr4Z5PtP74XGAaxa"/>
          <p:cNvPicPr>
            <a:picLocks noChangeAspect="1" noChangeArrowheads="1"/>
          </p:cNvPicPr>
          <p:nvPr/>
        </p:nvPicPr>
        <p:blipFill>
          <a:blip r:embed="rId5" cstate="print"/>
          <a:srcRect/>
          <a:stretch>
            <a:fillRect/>
          </a:stretch>
        </p:blipFill>
        <p:spPr bwMode="auto">
          <a:xfrm>
            <a:off x="304800" y="2514600"/>
            <a:ext cx="2695575" cy="1695451"/>
          </a:xfrm>
          <a:prstGeom prst="rect">
            <a:avLst/>
          </a:prstGeom>
          <a:noFill/>
        </p:spPr>
      </p:pic>
      <p:pic>
        <p:nvPicPr>
          <p:cNvPr id="21512" name="Picture 8" descr="http://t2.gstatic.com/images?q=tbn:ANd9GcTc3NnH-pZqL7Yuj5CsPjmZyhTDAe5zQtyxK3DaWrLmzvQqcYVDzQ"/>
          <p:cNvPicPr>
            <a:picLocks noChangeAspect="1" noChangeArrowheads="1"/>
          </p:cNvPicPr>
          <p:nvPr/>
        </p:nvPicPr>
        <p:blipFill>
          <a:blip r:embed="rId6" cstate="print"/>
          <a:srcRect/>
          <a:stretch>
            <a:fillRect/>
          </a:stretch>
        </p:blipFill>
        <p:spPr bwMode="auto">
          <a:xfrm>
            <a:off x="609600" y="0"/>
            <a:ext cx="1857375" cy="2466975"/>
          </a:xfrm>
          <a:prstGeom prst="rect">
            <a:avLst/>
          </a:prstGeom>
          <a:noFill/>
        </p:spPr>
      </p:pic>
    </p:spTree>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276</TotalTime>
  <Words>176</Words>
  <Application>Microsoft Office PowerPoint</Application>
  <PresentationFormat>On-screen Show (4:3)</PresentationFormat>
  <Paragraphs>44</Paragraphs>
  <Slides>12</Slides>
  <Notes>0</Notes>
  <HiddenSlides>0</HiddenSlides>
  <MMClips>1</MMClips>
  <ScaleCrop>false</ScaleCrop>
  <HeadingPairs>
    <vt:vector size="6" baseType="variant">
      <vt:variant>
        <vt:lpstr>Theme</vt:lpstr>
      </vt:variant>
      <vt:variant>
        <vt:i4>1</vt:i4>
      </vt:variant>
      <vt:variant>
        <vt:lpstr>Embedded OLE Servers</vt:lpstr>
      </vt:variant>
      <vt:variant>
        <vt:i4>1</vt:i4>
      </vt:variant>
      <vt:variant>
        <vt:lpstr>Slide Titles</vt:lpstr>
      </vt:variant>
      <vt:variant>
        <vt:i4>12</vt:i4>
      </vt:variant>
    </vt:vector>
  </HeadingPairs>
  <TitlesOfParts>
    <vt:vector size="14" baseType="lpstr">
      <vt:lpstr>Office Theme</vt:lpstr>
      <vt:lpstr>Packager Shell Object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Deftones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Home</dc:creator>
  <cp:lastModifiedBy>Harris Antonette</cp:lastModifiedBy>
  <cp:revision>41</cp:revision>
  <dcterms:created xsi:type="dcterms:W3CDTF">2011-01-06T20:01:45Z</dcterms:created>
  <dcterms:modified xsi:type="dcterms:W3CDTF">2012-10-05T00:00:50Z</dcterms:modified>
</cp:coreProperties>
</file>